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2" r:id="rId5"/>
    <p:sldId id="264" r:id="rId6"/>
    <p:sldId id="261" r:id="rId7"/>
    <p:sldId id="260" r:id="rId8"/>
    <p:sldId id="259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70C0"/>
                </a:solidFill>
              </a:rPr>
              <a:t>Как разрешать конфликты?</a:t>
            </a:r>
            <a:endParaRPr lang="ru-RU" sz="44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 книге Ю.Б. </a:t>
            </a:r>
            <a:r>
              <a:rPr lang="ru-RU" dirty="0" err="1" smtClean="0"/>
              <a:t>Гиппенрейтер</a:t>
            </a:r>
            <a:endParaRPr lang="ru-RU" dirty="0" smtClean="0"/>
          </a:p>
          <a:p>
            <a:r>
              <a:rPr lang="ru-RU" dirty="0" smtClean="0"/>
              <a:t>«Общаться с ребенком как?»</a:t>
            </a:r>
            <a:endParaRPr lang="ru-RU" dirty="0"/>
          </a:p>
        </p:txBody>
      </p:sp>
      <p:pic>
        <p:nvPicPr>
          <p:cNvPr id="9218" name="Picture 2" descr="http://www.kmrz.ru/catimg/21/217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924944"/>
            <a:ext cx="2267744" cy="3463362"/>
          </a:xfrm>
          <a:prstGeom prst="rect">
            <a:avLst/>
          </a:prstGeom>
          <a:noFill/>
        </p:spPr>
      </p:pic>
      <p:pic>
        <p:nvPicPr>
          <p:cNvPr id="9220" name="Picture 4" descr="http://img0.liveinternet.ru/images/attach/b/4/104/410/104410588_2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060848"/>
            <a:ext cx="1728192" cy="13451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Прояснение конфликтной ситуации</a:t>
            </a:r>
          </a:p>
          <a:p>
            <a:pPr marL="514350" indent="-514350">
              <a:buAutoNum type="arabicPeriod"/>
            </a:pPr>
            <a:r>
              <a:rPr lang="ru-RU" dirty="0" smtClean="0"/>
              <a:t>Сбор предложений</a:t>
            </a:r>
          </a:p>
          <a:p>
            <a:pPr marL="514350" indent="-514350">
              <a:buAutoNum type="arabicPeriod"/>
            </a:pPr>
            <a:r>
              <a:rPr lang="ru-RU" dirty="0" smtClean="0"/>
              <a:t>Оценка предложений и выбор наиболее приемлемого</a:t>
            </a:r>
          </a:p>
          <a:p>
            <a:pPr marL="514350" indent="-514350">
              <a:buAutoNum type="arabicPeriod"/>
            </a:pPr>
            <a:r>
              <a:rPr lang="ru-RU" dirty="0" smtClean="0"/>
              <a:t>Конкретизация решения</a:t>
            </a:r>
          </a:p>
          <a:p>
            <a:pPr marL="514350" indent="-514350">
              <a:buAutoNum type="arabicPeriod"/>
            </a:pPr>
            <a:r>
              <a:rPr lang="ru-RU" dirty="0" smtClean="0"/>
              <a:t>Выполнение решения, проверка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Способ</a:t>
            </a:r>
            <a:r>
              <a:rPr lang="ru-RU" dirty="0" smtClean="0">
                <a:solidFill>
                  <a:srgbClr val="0070C0"/>
                </a:solidFill>
              </a:rPr>
              <a:t> разрешения конфликтов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8194" name="Picture 2" descr="http://www.metaprom.ru/board_foto/1340359029foto1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7312" y="4581128"/>
            <a:ext cx="2906688" cy="2180016"/>
          </a:xfrm>
          <a:prstGeom prst="rect">
            <a:avLst/>
          </a:prstGeom>
          <a:noFill/>
        </p:spPr>
      </p:pic>
      <p:pic>
        <p:nvPicPr>
          <p:cNvPr id="8196" name="Picture 4" descr="http://zaz.gendocs.ru/tw_files2/urls_28/679/d-678834/678834_html_m1a06c82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4437112"/>
            <a:ext cx="2808312" cy="2242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5760640"/>
          </a:xfrm>
        </p:spPr>
        <p:txBody>
          <a:bodyPr>
            <a:normAutofit fontScale="47500" lnSpcReduction="20000"/>
          </a:bodyPr>
          <a:lstStyle/>
          <a:p>
            <a:r>
              <a:rPr lang="ru-RU" sz="4200" dirty="0" smtClean="0"/>
              <a:t>Родитель слушает ребенка</a:t>
            </a:r>
          </a:p>
          <a:p>
            <a:r>
              <a:rPr lang="ru-RU" sz="4200" dirty="0" smtClean="0"/>
              <a:t>Родитель уточняет «Что ты хочешь или не хочешь в этой ситуации», «Что тебе мешает решить эту ситуацию?»</a:t>
            </a:r>
          </a:p>
          <a:p>
            <a:pPr>
              <a:buNone/>
            </a:pPr>
            <a:r>
              <a:rPr lang="ru-RU" sz="4200" b="1" dirty="0" smtClean="0"/>
              <a:t>Как слушать ребенка.</a:t>
            </a:r>
          </a:p>
          <a:p>
            <a:pPr>
              <a:buNone/>
            </a:pPr>
            <a:r>
              <a:rPr lang="ru-RU" sz="4200" dirty="0" smtClean="0"/>
              <a:t>1) Сначала озвучивает то, что хочет или не хочет ребенок.</a:t>
            </a:r>
          </a:p>
          <a:p>
            <a:pPr>
              <a:buNone/>
            </a:pPr>
            <a:r>
              <a:rPr lang="ru-RU" sz="4200" i="1" dirty="0" smtClean="0"/>
              <a:t>Пример </a:t>
            </a:r>
          </a:p>
          <a:p>
            <a:r>
              <a:rPr lang="ru-RU" sz="4200" dirty="0" smtClean="0"/>
              <a:t>Мама: Аня, ты все еще не убралась в своей комнате?</a:t>
            </a:r>
          </a:p>
          <a:p>
            <a:r>
              <a:rPr lang="ru-RU" sz="4200" dirty="0" smtClean="0"/>
              <a:t>Дочь: Ну, мам, потом.</a:t>
            </a:r>
          </a:p>
          <a:p>
            <a:r>
              <a:rPr lang="ru-RU" sz="4200" dirty="0" smtClean="0"/>
              <a:t>Мама: </a:t>
            </a:r>
            <a:r>
              <a:rPr lang="ru-RU" sz="4200" u="sng" dirty="0" smtClean="0"/>
              <a:t>Тебе очень не хочется сейчас убираться</a:t>
            </a:r>
            <a:r>
              <a:rPr lang="ru-RU" sz="4200" dirty="0" smtClean="0"/>
              <a:t>.</a:t>
            </a:r>
          </a:p>
          <a:p>
            <a:r>
              <a:rPr lang="ru-RU" sz="4200" dirty="0" smtClean="0"/>
              <a:t>Дочь: Мамочка, какая ты у меня замечательная! </a:t>
            </a:r>
          </a:p>
          <a:p>
            <a:pPr>
              <a:buNone/>
            </a:pPr>
            <a:r>
              <a:rPr lang="ru-RU" sz="4200" dirty="0" smtClean="0"/>
              <a:t>2) Далее родитель говорит о своем желании. Фраза начинается с </a:t>
            </a:r>
            <a:r>
              <a:rPr lang="ru-RU" sz="4200" u="sng" dirty="0" smtClean="0"/>
              <a:t>Я</a:t>
            </a:r>
            <a:r>
              <a:rPr lang="ru-RU" sz="4200" dirty="0" smtClean="0"/>
              <a:t> или </a:t>
            </a:r>
            <a:r>
              <a:rPr lang="ru-RU" sz="4200" u="sng" dirty="0" smtClean="0"/>
              <a:t>МНЕ</a:t>
            </a:r>
          </a:p>
          <a:p>
            <a:pPr>
              <a:buNone/>
            </a:pPr>
            <a:r>
              <a:rPr lang="ru-RU" sz="4200" i="1" dirty="0" smtClean="0"/>
              <a:t>Пример</a:t>
            </a:r>
            <a:r>
              <a:rPr lang="ru-RU" sz="4200" dirty="0" smtClean="0"/>
              <a:t> </a:t>
            </a:r>
          </a:p>
          <a:p>
            <a:r>
              <a:rPr lang="ru-RU" sz="4200" dirty="0" smtClean="0"/>
              <a:t>Мама: Аня, ты все еще не убралась в своей комнате?</a:t>
            </a:r>
          </a:p>
          <a:p>
            <a:r>
              <a:rPr lang="ru-RU" sz="4200" dirty="0" smtClean="0"/>
              <a:t>Дочь: Ну, мам, потом.</a:t>
            </a:r>
          </a:p>
          <a:p>
            <a:r>
              <a:rPr lang="ru-RU" sz="4200" dirty="0" smtClean="0"/>
              <a:t>Мама: Тебе очень не хочется сейчас убираться.</a:t>
            </a:r>
          </a:p>
          <a:p>
            <a:r>
              <a:rPr lang="ru-RU" sz="4200" dirty="0" smtClean="0"/>
              <a:t>Дочь:  Да, не хочется.</a:t>
            </a:r>
          </a:p>
          <a:p>
            <a:r>
              <a:rPr lang="ru-RU" sz="4200" dirty="0" smtClean="0"/>
              <a:t>Мама: Аня, </a:t>
            </a:r>
            <a:r>
              <a:rPr lang="ru-RU" sz="4200" u="sng" dirty="0" smtClean="0"/>
              <a:t>мне стыдно</a:t>
            </a:r>
            <a:r>
              <a:rPr lang="ru-RU" sz="4200" dirty="0" smtClean="0"/>
              <a:t>, сейчас придут гости, а в квартире не убрано. Как же нам быть?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1. Прояснение конфликтной ситуации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Как же нам быть?</a:t>
            </a:r>
          </a:p>
          <a:p>
            <a:r>
              <a:rPr lang="ru-RU" dirty="0" smtClean="0"/>
              <a:t>Что же нам придумать?</a:t>
            </a:r>
          </a:p>
          <a:p>
            <a:r>
              <a:rPr lang="ru-RU" dirty="0" smtClean="0"/>
              <a:t>Как нам поступить?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Решения можно записать на листке.</a:t>
            </a:r>
          </a:p>
          <a:p>
            <a:pPr>
              <a:buNone/>
            </a:pPr>
            <a:r>
              <a:rPr lang="ru-RU" dirty="0" smtClean="0"/>
              <a:t>Разные предложения только озвучиваются без обсуждений и критики.</a:t>
            </a:r>
          </a:p>
          <a:p>
            <a:pPr>
              <a:buNone/>
            </a:pPr>
            <a:r>
              <a:rPr lang="ru-RU" u="sng" dirty="0" smtClean="0"/>
              <a:t>Первый</a:t>
            </a:r>
            <a:r>
              <a:rPr lang="ru-RU" dirty="0" smtClean="0"/>
              <a:t> предлагает решения </a:t>
            </a:r>
            <a:r>
              <a:rPr lang="ru-RU" u="sng" dirty="0" smtClean="0"/>
              <a:t>ребенок</a:t>
            </a:r>
            <a:r>
              <a:rPr lang="ru-RU" dirty="0" smtClean="0"/>
              <a:t>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Пример ситуации.</a:t>
            </a:r>
          </a:p>
          <a:p>
            <a:pPr>
              <a:buNone/>
            </a:pPr>
            <a:r>
              <a:rPr lang="ru-RU" dirty="0" smtClean="0"/>
              <a:t>Мама пришла с работы. Дома был ее сын Петя и его друг Миша. Они попросили посмотреть программу, которая начиналась в 11 часов вечера, т.к. родители друга разрешили остаться ночевать у Пети. Мама хотела лечь спать в 10 часов вечера, а телевизор у нее в комнате. Как быть?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2. Сбор предложений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146" name="Picture 2" descr="http://svit24.net/images/stories/articles/2012/Zdorovie/11-2012/09/razgowor-s-rebenk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548680"/>
            <a:ext cx="2688299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400" dirty="0" smtClean="0"/>
              <a:t>1. Попросить у родителей Миши разрешение посмотреть передачу у него</a:t>
            </a:r>
          </a:p>
          <a:p>
            <a:pPr marL="514350" indent="-514350">
              <a:buNone/>
            </a:pPr>
            <a:r>
              <a:rPr lang="ru-RU" sz="2400" dirty="0" smtClean="0"/>
              <a:t>2. Маме с Петей поменяться комнатами </a:t>
            </a:r>
          </a:p>
          <a:p>
            <a:pPr marL="514350" indent="-514350">
              <a:buNone/>
            </a:pPr>
            <a:r>
              <a:rPr lang="ru-RU" sz="2400" dirty="0" smtClean="0"/>
              <a:t>3. Поиграть вместе до 11 часов и потом лечь спать, Миша остается в гостях</a:t>
            </a:r>
          </a:p>
          <a:p>
            <a:pPr marL="514350" indent="-514350">
              <a:buAutoNum type="arabicPeriod"/>
            </a:pP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9036496" cy="63408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Дети предложили следующие варианты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4149080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dirty="0" smtClean="0"/>
              <a:t>4. Ребята играют до 10 часов и все ложатся спать</a:t>
            </a:r>
          </a:p>
          <a:p>
            <a:pPr marL="342900" indent="-342900"/>
            <a:r>
              <a:rPr lang="ru-RU" sz="2400" dirty="0" smtClean="0"/>
              <a:t>5. Ребята идут ночевать к Мише</a:t>
            </a:r>
          </a:p>
          <a:p>
            <a:pPr marL="342900" indent="-342900"/>
            <a:r>
              <a:rPr lang="ru-RU" sz="2400" dirty="0" smtClean="0"/>
              <a:t>6. Ребята ложатся спать в 10 часов, но мама разрешает им почитать</a:t>
            </a:r>
            <a:endParaRPr lang="ru-RU" sz="24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07504" y="3645024"/>
            <a:ext cx="9036496" cy="634082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Мама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предложила следующие варианты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036496" cy="5688632"/>
          </a:xfrm>
        </p:spPr>
        <p:txBody>
          <a:bodyPr>
            <a:normAutofit fontScale="62500" lnSpcReduction="20000"/>
          </a:bodyPr>
          <a:lstStyle/>
          <a:p>
            <a:r>
              <a:rPr lang="ru-RU" sz="3400" dirty="0" smtClean="0"/>
              <a:t>Совместное обсуждение предложений.</a:t>
            </a:r>
          </a:p>
          <a:p>
            <a:r>
              <a:rPr lang="ru-RU" sz="3400" dirty="0" smtClean="0"/>
              <a:t>Если на предыдущих этапах было все правильно </a:t>
            </a:r>
            <a:endParaRPr lang="ru-RU" sz="3400" dirty="0" smtClean="0"/>
          </a:p>
          <a:p>
            <a:pPr>
              <a:buNone/>
            </a:pPr>
            <a:r>
              <a:rPr lang="ru-RU" sz="3400" dirty="0" smtClean="0"/>
              <a:t>проведено</a:t>
            </a:r>
            <a:r>
              <a:rPr lang="ru-RU" sz="3400" dirty="0" smtClean="0"/>
              <a:t>, то ребенок и родитель уважают и </a:t>
            </a:r>
            <a:endParaRPr lang="ru-RU" sz="3400" dirty="0" smtClean="0"/>
          </a:p>
          <a:p>
            <a:pPr>
              <a:buNone/>
            </a:pPr>
            <a:r>
              <a:rPr lang="ru-RU" sz="3400" dirty="0" smtClean="0"/>
              <a:t>понимают </a:t>
            </a:r>
            <a:r>
              <a:rPr lang="ru-RU" sz="3400" dirty="0" smtClean="0"/>
              <a:t>друг друга.</a:t>
            </a:r>
          </a:p>
          <a:p>
            <a:pPr>
              <a:buNone/>
            </a:pPr>
            <a:endParaRPr lang="ru-RU" sz="3400" dirty="0" smtClean="0"/>
          </a:p>
          <a:p>
            <a:pPr>
              <a:buNone/>
            </a:pPr>
            <a:r>
              <a:rPr lang="ru-RU" sz="3400" i="1" dirty="0" smtClean="0"/>
              <a:t>Пример</a:t>
            </a:r>
          </a:p>
          <a:p>
            <a:pPr>
              <a:buNone/>
            </a:pPr>
            <a:r>
              <a:rPr lang="ru-RU" sz="3400" dirty="0" smtClean="0"/>
              <a:t>Обсуждают каждое решение.</a:t>
            </a:r>
          </a:p>
          <a:p>
            <a:pPr marL="514350" indent="-514350">
              <a:buAutoNum type="arabicPeriod"/>
            </a:pPr>
            <a:r>
              <a:rPr lang="ru-RU" sz="3400" dirty="0" smtClean="0"/>
              <a:t>Родители Миши против того, чтоб ночевали у них. Этот вариант не подходит.</a:t>
            </a:r>
          </a:p>
          <a:p>
            <a:pPr marL="514350" indent="-514350">
              <a:buAutoNum type="arabicPeriod"/>
            </a:pPr>
            <a:r>
              <a:rPr lang="ru-RU" sz="3400" dirty="0" smtClean="0"/>
              <a:t>Маме не очень удобно, она привыкла спать на своем месте. </a:t>
            </a:r>
          </a:p>
          <a:p>
            <a:pPr marL="514350" indent="-514350">
              <a:buAutoNum type="arabicPeriod"/>
            </a:pPr>
            <a:r>
              <a:rPr lang="ru-RU" sz="3400" dirty="0" smtClean="0"/>
              <a:t>Мама не против того, чтоб ребята поиграли до 11 часов. Ребята придумали взять с собой в комнату конструктор и построить гараж.</a:t>
            </a:r>
          </a:p>
          <a:p>
            <a:pPr marL="514350" indent="-514350">
              <a:buAutoNum type="arabicPeriod"/>
            </a:pPr>
            <a:r>
              <a:rPr lang="ru-RU" sz="3400" dirty="0" smtClean="0"/>
              <a:t>Не нравится ребятам.</a:t>
            </a:r>
          </a:p>
          <a:p>
            <a:pPr marL="514350" indent="-514350">
              <a:buAutoNum type="arabicPeriod"/>
            </a:pPr>
            <a:r>
              <a:rPr lang="ru-RU" sz="3400" dirty="0" smtClean="0"/>
              <a:t> Миша звонит родителям, но они не разрешают. </a:t>
            </a:r>
          </a:p>
          <a:p>
            <a:pPr marL="514350" indent="-514350">
              <a:buAutoNum type="arabicPeriod"/>
            </a:pPr>
            <a:r>
              <a:rPr lang="ru-RU" sz="3400" dirty="0" smtClean="0"/>
              <a:t>Ребята говорят, что они хотели бы поиграть, а не почитать в комнате.</a:t>
            </a:r>
          </a:p>
          <a:p>
            <a:pPr marL="514350" indent="-514350">
              <a:buAutoNum type="arabicPeriod"/>
            </a:pPr>
            <a:endParaRPr lang="ru-RU" sz="3400" dirty="0" smtClean="0"/>
          </a:p>
          <a:p>
            <a:pPr marL="514350" indent="-514350">
              <a:buNone/>
            </a:pPr>
            <a:r>
              <a:rPr lang="ru-RU" sz="3400" dirty="0" smtClean="0"/>
              <a:t>                          </a:t>
            </a:r>
            <a:r>
              <a:rPr lang="ru-RU" sz="3400" dirty="0" smtClean="0"/>
              <a:t>               </a:t>
            </a:r>
            <a:r>
              <a:rPr lang="ru-RU" sz="3400" dirty="0" smtClean="0"/>
              <a:t>В итоге выбирается предложение 3.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4. Оценка предложений и выбор </a:t>
            </a:r>
            <a:r>
              <a:rPr lang="ru-RU" sz="3600" dirty="0" smtClean="0">
                <a:solidFill>
                  <a:srgbClr val="0070C0"/>
                </a:solidFill>
              </a:rPr>
              <a:t>наиболее </a:t>
            </a:r>
            <a:r>
              <a:rPr lang="ru-RU" sz="3600" dirty="0" smtClean="0">
                <a:solidFill>
                  <a:srgbClr val="0070C0"/>
                </a:solidFill>
              </a:rPr>
              <a:t>приемлемого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http://storage4.pressfoto.ru/2011.12/98701782303d6930e2d58724dfc82548ca01d706f2_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124744"/>
            <a:ext cx="1682552" cy="11273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Обсудить что и как будет выполняться</a:t>
            </a:r>
          </a:p>
          <a:p>
            <a:r>
              <a:rPr lang="ru-RU" sz="2400" dirty="0" smtClean="0"/>
              <a:t>Иногда научить необходимым умениям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5. Конкретизация решения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6" name="Picture 4" descr="http://www.dreamtemplate.com/blog/wp-content/uploads/2011/10/pic2-a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708920"/>
            <a:ext cx="5619750" cy="3409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Можно записать выбранное решение на листочке и повесить на стену.</a:t>
            </a:r>
          </a:p>
          <a:p>
            <a:r>
              <a:rPr lang="ru-RU" sz="2400" dirty="0" smtClean="0"/>
              <a:t>Если раньше ребенок не выполнял этого, то первое время возможны срывы и ребенок не сможет выполнять задание</a:t>
            </a:r>
          </a:p>
          <a:p>
            <a:r>
              <a:rPr lang="ru-RU" sz="2400" dirty="0" smtClean="0"/>
              <a:t>Не критиковать  при неудаче в течении нескольких дней</a:t>
            </a:r>
          </a:p>
          <a:p>
            <a:r>
              <a:rPr lang="ru-RU" sz="2400" dirty="0" smtClean="0"/>
              <a:t>Лучше спросить спокойно «Как идут у тебя дела? Получается ли?»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6. Выполнение решения, проверка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http://vuspehe.org/wp-content/uploads/2012/02/Smart-tse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653136"/>
            <a:ext cx="3504622" cy="20627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62068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solidFill>
                  <a:srgbClr val="0070C0"/>
                </a:solidFill>
              </a:rPr>
              <a:t>Спасибо за внимание</a:t>
            </a:r>
            <a:endParaRPr lang="ru-RU" sz="4800" dirty="0">
              <a:solidFill>
                <a:srgbClr val="0070C0"/>
              </a:solidFill>
            </a:endParaRPr>
          </a:p>
        </p:txBody>
      </p:sp>
      <p:pic>
        <p:nvPicPr>
          <p:cNvPr id="4" name="Picture 2" descr="http://www.kmrz.ru/catimg/21/217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44824"/>
            <a:ext cx="2267744" cy="3463362"/>
          </a:xfrm>
          <a:prstGeom prst="rect">
            <a:avLst/>
          </a:prstGeom>
          <a:noFill/>
        </p:spPr>
      </p:pic>
      <p:pic>
        <p:nvPicPr>
          <p:cNvPr id="1028" name="Picture 4" descr="http://babybon.ru/wp-content/uploads/tKbHx3Q7k6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772816"/>
            <a:ext cx="2304256" cy="3495886"/>
          </a:xfrm>
          <a:prstGeom prst="rect">
            <a:avLst/>
          </a:prstGeom>
          <a:noFill/>
        </p:spPr>
      </p:pic>
      <p:pic>
        <p:nvPicPr>
          <p:cNvPr id="1030" name="Picture 6" descr="http://www.softkey.ru/images/upload/1325089/973556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1844824"/>
            <a:ext cx="2160240" cy="3600402"/>
          </a:xfrm>
          <a:prstGeom prst="rect">
            <a:avLst/>
          </a:prstGeom>
          <a:noFill/>
        </p:spPr>
      </p:pic>
      <p:pic>
        <p:nvPicPr>
          <p:cNvPr id="1032" name="Picture 8" descr="http://www.mirdushi.com/uploads/images/rekomenduet/Roditelyam-bi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4221088"/>
            <a:ext cx="1728192" cy="2387667"/>
          </a:xfrm>
          <a:prstGeom prst="rect">
            <a:avLst/>
          </a:prstGeom>
          <a:noFill/>
        </p:spPr>
      </p:pic>
      <p:pic>
        <p:nvPicPr>
          <p:cNvPr id="1026" name="Picture 2" descr="http://www.mnogoknig.lv/pics/products/big/20130630191842nD4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4221088"/>
            <a:ext cx="1618122" cy="23306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121</TotalTime>
  <Words>564</Words>
  <Application>Microsoft Office PowerPoint</Application>
  <PresentationFormat>Экран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Как разрешать конфликты?</vt:lpstr>
      <vt:lpstr>Способ разрешения конфликтов</vt:lpstr>
      <vt:lpstr>1. Прояснение конфликтной ситуации </vt:lpstr>
      <vt:lpstr>2. Сбор предложений </vt:lpstr>
      <vt:lpstr>Дети предложили следующие варианты </vt:lpstr>
      <vt:lpstr>4. Оценка предложений и выбор наиболее приемлемого </vt:lpstr>
      <vt:lpstr>5. Конкретизация решения </vt:lpstr>
      <vt:lpstr>6. Выполнение решения, проверка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10</cp:revision>
  <dcterms:created xsi:type="dcterms:W3CDTF">2013-12-25T17:22:19Z</dcterms:created>
  <dcterms:modified xsi:type="dcterms:W3CDTF">2014-04-12T18:56:08Z</dcterms:modified>
</cp:coreProperties>
</file>