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D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&#1074;&#1086;&#1074;&#1072;\&#1056;&#1072;&#1073;&#1086;&#1095;&#1080;&#1081;%20&#1089;&#1090;&#1086;&#1083;\&#1096;&#1082;\&#1048;&#1075;&#1086;&#1088;&#1100;%20&#1048;&#1083;&#1100;&#1080;&#1085;&#1089;&#1082;&#1080;&#1081;%20&#1086;%20&#1073;&#1072;&#1089;&#1085;&#1103;&#1093;%20&#1050;&#1088;&#1099;&#1083;&#1086;&#1074;&#1072;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Музыка в баснях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ru-RU" smtClean="0"/>
              <a:t>нтегрированный  урок </a:t>
            </a:r>
          </a:p>
          <a:p>
            <a:r>
              <a:rPr lang="ru-RU" smtClean="0"/>
              <a:t>по </a:t>
            </a:r>
            <a:r>
              <a:rPr lang="ru-RU" dirty="0" smtClean="0"/>
              <a:t>музыке и литературе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8676" name="Picture 4" descr="волк и ягне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6858048" cy="543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9701" name="Picture 5" descr="стрекоз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939115" cy="52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1749" name="Picture 5" descr="мартышка и о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539062" cy="50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953000" y="6324600"/>
            <a:ext cx="396875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000" smtClean="0"/>
              <a:t>СКУЛЬПТУРА НА ПАТРИАРШИХ ПРУДАХ,ПОСВЯЩЕНО БАСНЯМ КРЫЛОВА</a:t>
            </a:r>
          </a:p>
        </p:txBody>
      </p:sp>
      <p:pic>
        <p:nvPicPr>
          <p:cNvPr id="32773" name="Picture 5" descr="слон и моськ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439051" cy="537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3796" name="Picture 4" descr="82598лебедь, рак, щу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358114" cy="57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Биография Крылова</a:t>
            </a:r>
            <a:endParaRPr lang="ru-RU" dirty="0"/>
          </a:p>
        </p:txBody>
      </p:sp>
      <p:pic>
        <p:nvPicPr>
          <p:cNvPr id="6" name="Содержимое 5" descr="крылов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2714644" cy="36433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285860"/>
            <a:ext cx="5400684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Родился писатель в семье армейского офицера. Десять лет было мальчику, когда отец умер. Семья, и без того небогатая, осталась без всяких средств к существованию. Крылов вынужден был пойти работать в канцелярию </a:t>
            </a:r>
            <a:r>
              <a:rPr lang="ru-RU" dirty="0" smtClean="0"/>
              <a:t> суда, а </a:t>
            </a:r>
            <a:r>
              <a:rPr lang="ru-RU" dirty="0" smtClean="0"/>
              <a:t>на досуге самостоятельно изучал французский и итальянские языки.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Свою литературную деятельность Иван Андреевич начинал как  драматург – автор произведений для театра. Но прославился он своими баснями.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басн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1785926"/>
            <a:ext cx="1714511" cy="2286016"/>
          </a:xfrm>
        </p:spPr>
      </p:pic>
      <p:pic>
        <p:nvPicPr>
          <p:cNvPr id="5" name="Рисунок 4" descr="басни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1785926"/>
            <a:ext cx="1785949" cy="2214577"/>
          </a:xfrm>
          <a:prstGeom prst="rect">
            <a:avLst/>
          </a:prstGeom>
        </p:spPr>
      </p:pic>
      <p:pic>
        <p:nvPicPr>
          <p:cNvPr id="6" name="Рисунок 5" descr="басни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071678"/>
            <a:ext cx="1928826" cy="2928958"/>
          </a:xfrm>
          <a:prstGeom prst="rect">
            <a:avLst/>
          </a:prstGeom>
        </p:spPr>
      </p:pic>
      <p:pic>
        <p:nvPicPr>
          <p:cNvPr id="7" name="Рисунок 6" descr="басни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4214818"/>
            <a:ext cx="1905000" cy="2500330"/>
          </a:xfrm>
          <a:prstGeom prst="rect">
            <a:avLst/>
          </a:prstGeom>
        </p:spPr>
      </p:pic>
      <p:pic>
        <p:nvPicPr>
          <p:cNvPr id="8" name="Рисунок 7" descr="басни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4143380"/>
            <a:ext cx="19050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Игорь Ильинский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о баснях Крылова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ильински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785926"/>
            <a:ext cx="3571900" cy="3786214"/>
          </a:xfrm>
        </p:spPr>
      </p:pic>
      <p:pic>
        <p:nvPicPr>
          <p:cNvPr id="5" name="Рисунок 4" descr="ильинский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785926"/>
            <a:ext cx="3214710" cy="3786214"/>
          </a:xfrm>
          <a:prstGeom prst="rect">
            <a:avLst/>
          </a:prstGeom>
        </p:spPr>
      </p:pic>
      <p:pic>
        <p:nvPicPr>
          <p:cNvPr id="6" name="Игорь Ильинский о баснях Крыл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Игорь Ильинский о баснях Крыл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356100" y="2071678"/>
            <a:ext cx="4249738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Tahoma" pitchFamily="34" charset="0"/>
              </a:rPr>
              <a:t>Кто не слыхал его живого слова?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Tahoma" pitchFamily="34" charset="0"/>
              </a:rPr>
              <a:t>Кто в жизни с ним не встретился своей?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Tahoma" pitchFamily="34" charset="0"/>
              </a:rPr>
              <a:t>Бессмертные творения Крылова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Tahoma" pitchFamily="34" charset="0"/>
              </a:rPr>
              <a:t>Мы с каждым годом любим все сильней.</a:t>
            </a:r>
          </a:p>
          <a:p>
            <a:pPr algn="r">
              <a:spcBef>
                <a:spcPct val="50000"/>
              </a:spcBef>
            </a:pPr>
            <a:r>
              <a:rPr lang="ru-RU" sz="2800" b="1" dirty="0" smtClean="0">
                <a:latin typeface="Tahoma" pitchFamily="34" charset="0"/>
              </a:rPr>
              <a:t>М</a:t>
            </a:r>
            <a:r>
              <a:rPr lang="ru-RU" sz="2800" b="1" dirty="0">
                <a:latin typeface="Tahoma" pitchFamily="34" charset="0"/>
              </a:rPr>
              <a:t>. Исаковский</a:t>
            </a:r>
          </a:p>
          <a:p>
            <a:pPr>
              <a:spcBef>
                <a:spcPct val="50000"/>
              </a:spcBef>
            </a:pPr>
            <a:endParaRPr lang="ru-RU" i="1" dirty="0"/>
          </a:p>
        </p:txBody>
      </p:sp>
      <p:pic>
        <p:nvPicPr>
          <p:cNvPr id="19463" name="Picture 7" descr="lit41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3906838" cy="5281612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0825" y="6308725"/>
            <a:ext cx="403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К. Брюллов. Портрет И. А. Крылова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пример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u="sng" dirty="0" smtClean="0"/>
              <a:t>Дуэт + квинтет – трио =? 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Какой жанр?..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/>
          <a:lstStyle/>
          <a:p>
            <a:r>
              <a:rPr lang="ru-RU" dirty="0" smtClean="0"/>
              <a:t>«Чтоб музыкантом быть,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так надобно уменье…»</a:t>
            </a:r>
          </a:p>
          <a:p>
            <a:endParaRPr lang="ru-RU" dirty="0" smtClean="0"/>
          </a:p>
          <a:p>
            <a:r>
              <a:rPr lang="ru-RU" dirty="0" smtClean="0"/>
              <a:t>«Когда в товарищах согласья нет,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на лад их дело не пойдет,</a:t>
            </a:r>
            <a:br>
              <a:rPr lang="ru-RU" dirty="0" smtClean="0"/>
            </a:br>
            <a:r>
              <a:rPr lang="ru-RU" dirty="0" smtClean="0"/>
              <a:t>  И выйдет из него не дело,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Только мука…»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И.А.Крылов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40200" y="765175"/>
            <a:ext cx="4629150" cy="34385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Две стороны личности: </a:t>
            </a:r>
            <a:b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композитор и ученый-химик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290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053" name="Picture 5" descr="28849_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724400"/>
            <a:ext cx="1728788" cy="1722438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2054" name="Picture 6" descr="08_01_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20713"/>
            <a:ext cx="3473450" cy="3960812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28850_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28605"/>
            <a:ext cx="5976938" cy="4572031"/>
          </a:xfrm>
          <a:prstGeom prst="rect">
            <a:avLst/>
          </a:prstGeom>
          <a:noFill/>
          <a:ln w="317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692275" y="5429264"/>
            <a:ext cx="69516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Дом, в котором вырос А.П. Бородин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28848_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4933950" cy="4238625"/>
          </a:xfrm>
          <a:prstGeom prst="rect">
            <a:avLst/>
          </a:prstGeom>
          <a:noFill/>
          <a:ln w="317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4581" name="Picture 5" descr="0369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329113"/>
            <a:ext cx="2390775" cy="2052637"/>
          </a:xfrm>
          <a:prstGeom prst="rect">
            <a:avLst/>
          </a:prstGeom>
          <a:noFill/>
          <a:ln w="317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00034" y="4868863"/>
            <a:ext cx="52864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На международном конгрессе  - </a:t>
            </a:r>
          </a:p>
          <a:p>
            <a:pPr algn="ctr">
              <a:spcBef>
                <a:spcPct val="50000"/>
              </a:spcBef>
            </a:pPr>
            <a:r>
              <a:rPr lang="ru-RU" sz="2800" b="1" dirty="0"/>
              <a:t>А.П. Бородин, Д.И. Менделеев</a:t>
            </a:r>
            <a:r>
              <a:rPr lang="ru-RU" sz="2800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95963" y="500042"/>
            <a:ext cx="3133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Научное открытие А.П. Бородина - формула фтористого </a:t>
            </a:r>
            <a:r>
              <a:rPr lang="ru-RU" sz="3200" b="1" dirty="0" err="1"/>
              <a:t>бензоила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хан конч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2978150" cy="5440362"/>
          </a:xfrm>
          <a:prstGeom prst="rect">
            <a:avLst/>
          </a:prstGeom>
          <a:noFill/>
          <a:ln w="3175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5606" name="Picture 6" descr="8234229_igo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765175"/>
            <a:ext cx="4248150" cy="3652838"/>
          </a:xfrm>
          <a:prstGeom prst="rect">
            <a:avLst/>
          </a:prstGeom>
          <a:noFill/>
          <a:ln w="3175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924300" y="4581525"/>
            <a:ext cx="500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 dirty="0"/>
              <a:t>Главные герои оперы: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/>
              <a:t>князь Игорь, его жена Ярославна,</a:t>
            </a:r>
          </a:p>
          <a:p>
            <a:pPr algn="ctr">
              <a:spcBef>
                <a:spcPct val="50000"/>
              </a:spcBef>
            </a:pPr>
            <a:r>
              <a:rPr lang="ru-RU" sz="2400" b="1" dirty="0"/>
              <a:t>хан </a:t>
            </a:r>
            <a:r>
              <a:rPr lang="ru-RU" sz="2400" b="1" dirty="0" err="1"/>
              <a:t>Кончак</a:t>
            </a:r>
            <a:r>
              <a:rPr lang="ru-RU" sz="2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басня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Басня -  жанр литературы</a:t>
            </a:r>
          </a:p>
          <a:p>
            <a:r>
              <a:rPr lang="ru-RU" dirty="0" smtClean="0"/>
              <a:t>Появилась в Древней Греции</a:t>
            </a:r>
          </a:p>
          <a:p>
            <a:r>
              <a:rPr lang="ru-RU" dirty="0" smtClean="0"/>
              <a:t>Короткий , аллегорический рассказ  нравоучительного характера</a:t>
            </a:r>
          </a:p>
          <a:p>
            <a:r>
              <a:rPr lang="ru-RU" dirty="0" smtClean="0"/>
              <a:t>Обязательно вывод – мораль</a:t>
            </a:r>
          </a:p>
          <a:p>
            <a:r>
              <a:rPr lang="ru-RU" dirty="0" smtClean="0"/>
              <a:t>Действующие  герои – животные,  птицы,  рыбы, насекомые, вещи , под образами которых подразумевают людей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ЗНАМЕНИТЫЕ БАСНОПИСЦЫ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905000"/>
            <a:ext cx="4800600" cy="43021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7200" dirty="0" smtClean="0">
                <a:latin typeface="Monotype Corsiva" pitchFamily="66" charset="0"/>
              </a:rPr>
              <a:t>ЭЗОП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7200" dirty="0" smtClean="0">
              <a:latin typeface="Monotype Corsiva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000" dirty="0" smtClean="0">
              <a:latin typeface="Tahoma" pitchFamily="34" charset="0"/>
            </a:endParaRPr>
          </a:p>
        </p:txBody>
      </p:sp>
      <p:pic>
        <p:nvPicPr>
          <p:cNvPr id="24580" name="Picture 4" descr="Velasquez_Diego_Aesop_posters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42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ЗНАМЕНИТЫЕ БАСНОПИСЦЫ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295400"/>
            <a:ext cx="45720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800" dirty="0" smtClean="0">
                <a:latin typeface="Monotype Corsiva" pitchFamily="66" charset="0"/>
              </a:rPr>
              <a:t>ЖАН ДЕ ЛЕФОНТЕН</a:t>
            </a:r>
          </a:p>
          <a:p>
            <a:pPr algn="ctr" eaLnBrk="1" hangingPunct="1">
              <a:lnSpc>
                <a:spcPct val="90000"/>
              </a:lnSpc>
            </a:pPr>
            <a:endParaRPr lang="ru-RU" sz="10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0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0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z="4400" dirty="0" smtClean="0">
              <a:latin typeface="Monotype Corsiva" pitchFamily="66" charset="0"/>
            </a:endParaRPr>
          </a:p>
        </p:txBody>
      </p:sp>
      <p:pic>
        <p:nvPicPr>
          <p:cNvPr id="25604" name="Picture 4" descr="delafonta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33829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752600"/>
            <a:ext cx="3733800" cy="495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Monotype Corsiva" pitchFamily="66" charset="0"/>
              </a:rPr>
              <a:t>ИВАН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Monotype Corsiva" pitchFamily="66" charset="0"/>
              </a:rPr>
              <a:t>АНДРЕЕВИЧ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Monotype Corsiva" pitchFamily="66" charset="0"/>
              </a:rPr>
              <a:t>КРЫЛОВ</a:t>
            </a:r>
          </a:p>
          <a:p>
            <a:pPr algn="ctr" eaLnBrk="1" hangingPunct="1">
              <a:lnSpc>
                <a:spcPct val="80000"/>
              </a:lnSpc>
            </a:pPr>
            <a:endParaRPr lang="ru-RU" sz="4400" b="1" dirty="0" smtClean="0">
              <a:latin typeface="Monotype Corsiva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400" b="1" dirty="0" smtClean="0">
                <a:latin typeface="Monotype Corsiva" pitchFamily="66" charset="0"/>
              </a:rPr>
              <a:t>(1768-1844)</a:t>
            </a:r>
          </a:p>
          <a:p>
            <a:pPr eaLnBrk="1" hangingPunct="1">
              <a:lnSpc>
                <a:spcPct val="80000"/>
              </a:lnSpc>
            </a:pPr>
            <a:endParaRPr lang="ru-RU" sz="5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5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5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500" b="1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500" b="1" dirty="0" smtClean="0">
              <a:latin typeface="Monotype Corsiva" pitchFamily="66" charset="0"/>
            </a:endParaRPr>
          </a:p>
        </p:txBody>
      </p:sp>
      <p:pic>
        <p:nvPicPr>
          <p:cNvPr id="23556" name="Picture 4" descr="5kryl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685800"/>
            <a:ext cx="4975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857250" y="1428750"/>
            <a:ext cx="8007350" cy="46751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Небольшой рассказ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Часто стихотворный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2 части: основное повествование и </a:t>
            </a:r>
            <a:r>
              <a:rPr lang="ru-RU" sz="3600" dirty="0" smtClean="0"/>
              <a:t>мораль</a:t>
            </a:r>
            <a:endParaRPr lang="ru-RU" sz="3600" dirty="0" smtClean="0"/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Аллегорическая форма (иносказание)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Сатирическое изображение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Герои – чаще животные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Олицетворение</a:t>
            </a:r>
            <a:endParaRPr lang="ru-RU" sz="3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BCD9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Основные признаки </a:t>
            </a:r>
          </a:p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BCD9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басни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6629" name="Picture 5" descr="0010-011-Konets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607325" cy="530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7653" name="Picture 5" descr="квартет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785794"/>
            <a:ext cx="635798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</TotalTime>
  <Words>290</Words>
  <PresentationFormat>Экран (4:3)</PresentationFormat>
  <Paragraphs>70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Музыка в баснях</vt:lpstr>
      <vt:lpstr>Какой жанр?..</vt:lpstr>
      <vt:lpstr>Что такое басня</vt:lpstr>
      <vt:lpstr>ЗНАМЕНИТЫЕ БАСНОПИСЦЫ</vt:lpstr>
      <vt:lpstr>ЗНАМЕНИТЫЕ БАСНОПИСЦЫ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Биография Крылова</vt:lpstr>
      <vt:lpstr>Свою литературную деятельность Иван Андреевич начинал как  драматург – автор произведений для театра. Но прославился он своими баснями.</vt:lpstr>
      <vt:lpstr>Игорь Ильинский  о баснях Крылова</vt:lpstr>
      <vt:lpstr>Слайд 18</vt:lpstr>
      <vt:lpstr>Реши пример</vt:lpstr>
      <vt:lpstr>Две стороны личности:  композитор и ученый-химик 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в баснях</dc:title>
  <dc:creator>Екатерина Михайловна</dc:creator>
  <cp:lastModifiedBy>Екатерина Михайловна</cp:lastModifiedBy>
  <cp:revision>23</cp:revision>
  <dcterms:created xsi:type="dcterms:W3CDTF">2011-11-28T14:19:01Z</dcterms:created>
  <dcterms:modified xsi:type="dcterms:W3CDTF">2011-11-28T17:26:42Z</dcterms:modified>
</cp:coreProperties>
</file>