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63" r:id="rId3"/>
    <p:sldId id="265" r:id="rId4"/>
    <p:sldId id="262" r:id="rId5"/>
    <p:sldId id="259" r:id="rId6"/>
    <p:sldId id="266" r:id="rId7"/>
    <p:sldId id="267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5A"/>
    <a:srgbClr val="180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5" autoAdjust="0"/>
    <p:restoredTop sz="94704" autoAdjust="0"/>
  </p:normalViewPr>
  <p:slideViewPr>
    <p:cSldViewPr snapToGrid="0" snapToObjects="1">
      <p:cViewPr>
        <p:scale>
          <a:sx n="134" d="100"/>
          <a:sy n="134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11.02.16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A1E5A8-D06E-6047-B2D1-FB3D5AFFFA86}" type="datetimeFigureOut">
              <a:rPr lang="ru-RU" smtClean="0"/>
              <a:t>11.02.16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3DAAD5-4C76-034A-9850-6C7A1D768B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s://ru.wikipedia.org/wiki/1950_%D0%B3%D0%BE%D0%B4" TargetMode="External"/><Relationship Id="rId12" Type="http://schemas.openxmlformats.org/officeDocument/2006/relationships/hyperlink" Target="https://ru.wikipedia.org/wiki/1953_%D0%B3%D0%BE%D0%B4" TargetMode="External"/><Relationship Id="rId13" Type="http://schemas.openxmlformats.org/officeDocument/2006/relationships/hyperlink" Target="https://ru.wikipedia.org/wiki/%D0%A7%D0%B5%D0%BC%D0%BF%D0%B8%D0%BE%D0%BD%D0%B0%D1%82_%D0%95%D0%B2%D1%80%D0%BE%D0%BF%D1%8B_%D0%BF%D0%BE_%D0%B1%D0%B0%D1%81%D0%BA%D0%B5%D1%82%D0%B1%D0%BE%D0%BB%D1%83" TargetMode="External"/><Relationship Id="rId14" Type="http://schemas.openxmlformats.org/officeDocument/2006/relationships/hyperlink" Target="https://ru.wikipedia.org/wiki/1935_%D0%B3%D0%BE%D0%B4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ru.wikipedia.org/wiki/%D0%91%D0%B0%D1%81%D0%BA%D0%B5%D1%82%D0%B1%D0%BE%D0%BB%D1%8C%D0%BD%D1%8B%D0%B9_%D0%BC%D1%8F%D1%87" TargetMode="External"/><Relationship Id="rId3" Type="http://schemas.openxmlformats.org/officeDocument/2006/relationships/hyperlink" Target="https://ru.wikipedia.org/wiki/%D0%9E%D1%87%D0%BA%D0%BE_(%D0%B1%D0%B0%D1%81%D0%BA%D0%B5%D1%82%D0%B1%D0%BE%D0%BB)" TargetMode="External"/><Relationship Id="rId4" Type="http://schemas.openxmlformats.org/officeDocument/2006/relationships/hyperlink" Target="https://ru.wikipedia.org/wiki/%D0%A2%D1%80%D1%91%D1%85%D0%BE%D1%87%D0%BA%D0%BE%D0%B2%D1%8B%D0%B9_%D0%B1%D1%80%D0%BE%D1%81%D0%BE%D0%BA" TargetMode="External"/><Relationship Id="rId5" Type="http://schemas.openxmlformats.org/officeDocument/2006/relationships/hyperlink" Target="https://ru.wikipedia.org/wiki/%D0%A8%D1%82%D1%80%D0%B0%D1%84%D0%BD%D0%BE%D0%B9_%D0%B1%D1%80%D0%BE%D1%81%D0%BE%D0%BA" TargetMode="External"/><Relationship Id="rId6" Type="http://schemas.openxmlformats.org/officeDocument/2006/relationships/hyperlink" Target="https://ru.wikipedia.org/wiki/%D0%91%D0%B0%D1%81%D0%BA%D0%B5%D1%82%D0%B1%D0%BE%D0%BB%D1%8C%D0%BD%D0%B0%D1%8F_%D0%BF%D0%BB%D0%BE%D1%89%D0%B0%D0%B4%D0%BA%D0%B0" TargetMode="External"/><Relationship Id="rId7" Type="http://schemas.openxmlformats.org/officeDocument/2006/relationships/hyperlink" Target="https://ru.wikipedia.org/wiki/%D0%91%D0%B0%D1%81%D0%BA%D0%B5%D1%82%D0%B1%D0%BE%D0%BB_%D0%BD%D0%B0_%D0%9E%D0%BB%D0%B8%D0%BC%D0%BF%D0%B8%D0%B9%D1%81%D0%BA%D0%B8%D1%85_%D0%B8%D0%B3%D1%80%D0%B0%D1%85" TargetMode="External"/><Relationship Id="rId8" Type="http://schemas.openxmlformats.org/officeDocument/2006/relationships/hyperlink" Target="https://ru.wikipedia.org/wiki/%D0%9B%D0%B5%D1%82%D0%BD%D0%B8%D0%B5_%D0%9E%D0%BB%D0%B8%D0%BC%D0%BF%D0%B8%D0%B9%D1%81%D0%BA%D0%B8%D0%B5_%D0%B8%D0%B3%D1%80%D1%8B_1936" TargetMode="External"/><Relationship Id="rId9" Type="http://schemas.openxmlformats.org/officeDocument/2006/relationships/hyperlink" Target="https://ru.wikipedia.org/wiki/%D0%94%D0%B6%D0%B5%D0%B9%D0%BC%D1%81_%D0%9D%D0%B5%D0%B9%D1%81%D0%BC%D0%B8%D1%82" TargetMode="External"/><Relationship Id="rId10" Type="http://schemas.openxmlformats.org/officeDocument/2006/relationships/hyperlink" Target="https://ru.wikipedia.org/wiki/%D0%A7%D0%B5%D0%BC%D0%BF%D0%B8%D0%BE%D0%BD%D0%B0%D1%82_%D0%BC%D0%B8%D1%80%D0%B0_%D0%BF%D0%BE_%D0%B1%D0%B0%D1%81%D0%BA%D0%B5%D1%82%D0%B1%D0%BE%D0%BB%D1%83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hyperlink" Target="https://ru.wikipedia.org/wiki/1996_%D0%B3%D0%BE%D0%B4" TargetMode="External"/><Relationship Id="rId12" Type="http://schemas.openxmlformats.org/officeDocument/2006/relationships/hyperlink" Target="https://ru.wikipedia.org/wiki/%D0%9F%D0%B8%D0%BE%D0%BD%D0%B5%D1%80%D0%B1%D0%BE%D0%BB" TargetMode="External"/><Relationship Id="rId13" Type="http://schemas.openxmlformats.org/officeDocument/2006/relationships/hyperlink" Target="https://ru.wikipedia.org/wiki/%D0%A2%D0%BE%D0%BA%D0%B8%D0%BE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ru.wikipedia.org/wiki/%D0%A1%D0%BF%D0%BE%D1%80%D1%82" TargetMode="External"/><Relationship Id="rId3" Type="http://schemas.openxmlformats.org/officeDocument/2006/relationships/hyperlink" Target="https://ru.wikipedia.org/wiki/%D0%92%D0%BE%D0%BB%D0%B5%D0%B9%D0%B1%D0%BE%D0%BB%D1%8C%D0%BD%D0%B0%D1%8F_%D0%BF%D0%BB%D0%BE%D1%89%D0%B0%D0%B4%D0%BA%D0%B0" TargetMode="External"/><Relationship Id="rId4" Type="http://schemas.openxmlformats.org/officeDocument/2006/relationships/hyperlink" Target="https://ru.wikipedia.org/w/index.php?title=%D0%A1%D0%B5%D1%82%D0%BA%D0%B0_(%D1%81%D0%BF%D0%BE%D1%80%D1%82%D0%B8%D0%B2%D0%BD%D0%B0%D1%8F)&amp;action=edit&amp;redlink=1" TargetMode="External"/><Relationship Id="rId5" Type="http://schemas.openxmlformats.org/officeDocument/2006/relationships/hyperlink" Target="https://ru.wikipedia.org/wiki/%D0%92%D0%BE%D0%BB%D0%B5%D0%B9%D0%B1%D0%BE%D0%BB%D1%8C%D0%BD%D1%8B%D0%B9_%D0%BC%D1%8F%D1%87" TargetMode="External"/><Relationship Id="rId6" Type="http://schemas.openxmlformats.org/officeDocument/2006/relationships/hyperlink" Target="https://ru.wikipedia.org/wiki/%D0%9C%D0%B5%D0%B6%D0%B4%D1%83%D0%BD%D0%B0%D1%80%D0%BE%D0%B4%D0%BD%D0%B0%D1%8F_%D1%84%D0%B5%D0%B4%D0%B5%D1%80%D0%B0%D1%86%D0%B8%D1%8F_%D0%B2%D0%BE%D0%BB%D0%B5%D0%B9%D0%B1%D0%BE%D0%BB%D0%B0" TargetMode="External"/><Relationship Id="rId7" Type="http://schemas.openxmlformats.org/officeDocument/2006/relationships/hyperlink" Target="https://ru.wikipedia.org/wiki/FIVB" TargetMode="External"/><Relationship Id="rId8" Type="http://schemas.openxmlformats.org/officeDocument/2006/relationships/hyperlink" Target="https://ru.wikipedia.org/wiki/%D0%9E%D0%BB%D0%B8%D0%BC%D0%BF%D0%B8%D0%B9%D1%81%D0%BA%D0%B8%D0%B5_%D0%B8%D0%B3%D1%80%D1%8B" TargetMode="External"/><Relationship Id="rId9" Type="http://schemas.openxmlformats.org/officeDocument/2006/relationships/hyperlink" Target="https://ru.wikipedia.org/wiki/1964_%D0%B3%D0%BE%D0%B4" TargetMode="External"/><Relationship Id="rId10" Type="http://schemas.openxmlformats.org/officeDocument/2006/relationships/hyperlink" Target="https://ru.wikipedia.org/wiki/%D0%9F%D0%BB%D1%8F%D0%B6%D0%BD%D1%8B%D0%B9_%D0%B2%D0%BE%D0%BB%D0%B5%D0%B9%D0%B1%D0%BE%D0%B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98_%D0%B3%D0%BE%D0%B4" TargetMode="External"/><Relationship Id="rId4" Type="http://schemas.openxmlformats.org/officeDocument/2006/relationships/hyperlink" Target="https://ru.wikipedia.org/wiki/%D0%A5%D0%B0%D1%80%D1%8C%D0%BA%D0%BE%D0%B2" TargetMode="External"/><Relationship Id="rId5" Type="http://schemas.openxmlformats.org/officeDocument/2006/relationships/hyperlink" Target="https://ru.wikipedia.org/wiki/%D0%9B%D1%8E%D0%BA%D1%81%D0%B5%D0%BC%D0%B1%D1%83%D1%80%D0%B3" TargetMode="External"/><Relationship Id="rId6" Type="http://schemas.openxmlformats.org/officeDocument/2006/relationships/hyperlink" Target="https://ru.wikipedia.org/wiki/%D0%A8%D0%B2%D0%B5%D0%B9%D1%86%D0%B0%D1%80%D0%B8%D1%8F" TargetMode="External"/><Relationship Id="rId7" Type="http://schemas.openxmlformats.org/officeDocument/2006/relationships/hyperlink" Target="https://ru.wikipedia.org/wiki/%D0%98%D1%81%D0%BF%D0%B0%D0%BD%D0%B8%D1%8F" TargetMode="External"/><Relationship Id="rId8" Type="http://schemas.openxmlformats.org/officeDocument/2006/relationships/hyperlink" Target="https://ru.wikipedia.org/wiki/%D0%90%D0%BC%D1%81%D1%82%D0%B5%D1%80%D0%B4%D0%B0%D0%BC" TargetMode="External"/><Relationship Id="rId9" Type="http://schemas.openxmlformats.org/officeDocument/2006/relationships/hyperlink" Target="https://ru.wikipedia.org/wiki/%D0%9B%D0%B5%D1%82%D0%BD%D0%B8%D0%B5_%D0%9E%D0%BB%D0%B8%D0%BC%D0%BF%D0%B8%D0%B9%D1%81%D0%BA%D0%B8%D0%B5_%D0%B8%D0%B3%D1%80%D1%8B" TargetMode="External"/><Relationship Id="rId10" Type="http://schemas.openxmlformats.org/officeDocument/2006/relationships/hyperlink" Target="https://ru.wikipedia.org/wiki/%D0%9B%D0%B5%D1%82%D0%BD%D0%B8%D0%B5_%D0%9E%D0%BB%D0%B8%D0%BC%D0%BF%D0%B8%D0%B9%D1%81%D0%BA%D0%B8%D0%B5_%D0%B8%D0%B3%D1%80%D1%8B_1936" TargetMode="External"/><Relationship Id="rId11" Type="http://schemas.openxmlformats.org/officeDocument/2006/relationships/hyperlink" Target="https://ru.wikipedia.org/wiki/%D0%91%D0%B5%D1%80%D0%BB%D0%B8%D0%BD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ru.wikipedia.org/wiki/%D0%9C%D1%8F%D1%8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58800" y="724190"/>
            <a:ext cx="7772400" cy="782699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360" y="2503948"/>
            <a:ext cx="6400800" cy="9552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«Эверест»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361" y="4463803"/>
            <a:ext cx="716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ochin"/>
                <a:cs typeface="Cochin"/>
              </a:rPr>
              <a:t>«Собраться вместе – начало. Остаться вместе – прогресс. Работать вместе – успех.»</a:t>
            </a:r>
            <a:endParaRPr lang="ru-RU" sz="2400" b="1" i="1" dirty="0">
              <a:latin typeface="Cochin"/>
              <a:cs typeface="Cochi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040" y="724190"/>
            <a:ext cx="869142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Школьный спортивный клуб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1" y="5638984"/>
            <a:ext cx="2891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МАОУ «СОШ №25»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г. Пермь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Дзержинский район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783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0655" y="331705"/>
            <a:ext cx="6340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Название школьного спортивного клуба формирует принципы              на которых организована вся работа клуба.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0043" y="1197996"/>
            <a:ext cx="385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0043" y="1784459"/>
            <a:ext cx="399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0044" y="2307679"/>
            <a:ext cx="374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5121" y="2932630"/>
            <a:ext cx="3841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9614" y="3630745"/>
            <a:ext cx="374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286" y="4245745"/>
            <a:ext cx="379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777" y="4831657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9649" y="1255035"/>
            <a:ext cx="659473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энергия (решительность)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воля к победе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единство (сплочённость)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равенство (сотрудничество членов клуба осуществляется на принципах равенства и свободы слова)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единодушие (согласие в мнениях, действиях)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спорт (ведущее направление деятельности клуба)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труд (труд и трудолюбие, составная часть спортивной деятельности, благодаря которым, можно достичь высоких результатов)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05923" y="2539914"/>
            <a:ext cx="1728936" cy="16585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Times New Roman"/>
              <a:cs typeface="Times New Roman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540846" y="1893702"/>
            <a:ext cx="537662" cy="5032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8717" y="2963107"/>
            <a:ext cx="146501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/>
                <a:cs typeface="Times New Roman"/>
              </a:rPr>
              <a:t>ШСК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0505" y="1563752"/>
            <a:ext cx="1658668" cy="1014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214" y="3147774"/>
            <a:ext cx="2924087" cy="2481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8717" y="760727"/>
            <a:ext cx="1658668" cy="1014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381" y="1525844"/>
            <a:ext cx="1658668" cy="1014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Бояршинов Алексей – 11А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15507" y="3773140"/>
            <a:ext cx="1658668" cy="1014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Физорги классов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76191" y="5326999"/>
            <a:ext cx="1658668" cy="1014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Все учащиеся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Все учителя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540846" y="4352043"/>
            <a:ext cx="537662" cy="5032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Times New Roman"/>
              <a:cs typeface="Times New Roman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493147">
            <a:off x="5655342" y="2507648"/>
            <a:ext cx="537663" cy="5032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Times New Roman"/>
              <a:cs typeface="Times New Roman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908575">
            <a:off x="5727115" y="3774899"/>
            <a:ext cx="537663" cy="5032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Times New Roman"/>
              <a:cs typeface="Times New Roman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2943375">
            <a:off x="3266858" y="2508427"/>
            <a:ext cx="537663" cy="5032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Times New Roman"/>
              <a:cs typeface="Times New Roman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8396496">
            <a:off x="3269390" y="3717607"/>
            <a:ext cx="537663" cy="5032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8717" y="763063"/>
            <a:ext cx="146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Погребицкая Екатерина Михайловна 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517" y="426478"/>
            <a:ext cx="322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Директор МАОУ «СОШ №25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7727" y="1194138"/>
            <a:ext cx="24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Руководитель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0505" y="1686392"/>
            <a:ext cx="16586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Нагибина Елена Владимировна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6767" y="2778441"/>
            <a:ext cx="183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Совет клуба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3983" y="1151634"/>
            <a:ext cx="248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Председатель совета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380" y="3383392"/>
            <a:ext cx="18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Актив клуба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0859" y="4984206"/>
            <a:ext cx="180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Члены клуба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391" y="3180681"/>
            <a:ext cx="275812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Горбачёва Ю.В.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Галкин С.В.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Самсонова С.Г.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Фуражков Данила – 11А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Углицких Ольга – 10А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Драчёв Алексей – 10А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Алексеенко Максим – 9А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Калинин Егор – 6А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846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0150" y="407523"/>
            <a:ext cx="704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latin typeface="Times New Roman"/>
                <a:cs typeface="Times New Roman"/>
              </a:rPr>
              <a:t>Физкультурно</a:t>
            </a:r>
            <a:r>
              <a:rPr lang="ru-RU" b="1" dirty="0" smtClean="0">
                <a:latin typeface="Times New Roman"/>
                <a:cs typeface="Times New Roman"/>
              </a:rPr>
              <a:t> -  оздоровительная работа</a:t>
            </a:r>
          </a:p>
          <a:p>
            <a:pPr algn="r"/>
            <a:endParaRPr lang="ru-RU" b="1" dirty="0" smtClean="0">
              <a:latin typeface="Times New Roman"/>
              <a:cs typeface="Times New Roman"/>
            </a:endParaRPr>
          </a:p>
          <a:p>
            <a:pPr algn="r"/>
            <a:r>
              <a:rPr lang="ru-RU" b="1" dirty="0" smtClean="0">
                <a:latin typeface="Times New Roman"/>
                <a:cs typeface="Times New Roman"/>
              </a:rPr>
              <a:t>ШСК «Эверест»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726" y="1658411"/>
            <a:ext cx="1889148" cy="1070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5165" y="1899826"/>
            <a:ext cx="162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Секционная работа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796" y="3192828"/>
            <a:ext cx="1752709" cy="730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4987" y="3192829"/>
            <a:ext cx="149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Дни здоровья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165" y="4912254"/>
            <a:ext cx="2686788" cy="997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81603" y="5153669"/>
            <a:ext cx="247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Спортивные конкурсы и праздники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48814" y="4912254"/>
            <a:ext cx="2550349" cy="997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85252" y="4912254"/>
            <a:ext cx="2329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Спартакиада школы</a:t>
            </a:r>
          </a:p>
          <a:p>
            <a:r>
              <a:rPr lang="ru-RU" i="1" dirty="0" err="1" smtClean="0">
                <a:latin typeface="Times New Roman"/>
                <a:cs typeface="Times New Roman"/>
              </a:rPr>
              <a:t>Внутришкольные</a:t>
            </a:r>
            <a:r>
              <a:rPr lang="ru-RU" i="1" dirty="0" smtClean="0">
                <a:latin typeface="Times New Roman"/>
                <a:cs typeface="Times New Roman"/>
              </a:rPr>
              <a:t> соревнования</a:t>
            </a:r>
            <a:endParaRPr lang="ru-RU" i="1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91618" y="3192829"/>
            <a:ext cx="2413911" cy="1121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496570" y="3369303"/>
            <a:ext cx="221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Спартакиада района</a:t>
            </a:r>
          </a:p>
          <a:p>
            <a:r>
              <a:rPr lang="ru-RU" i="1" dirty="0" smtClean="0">
                <a:latin typeface="Times New Roman"/>
                <a:cs typeface="Times New Roman"/>
              </a:rPr>
              <a:t>Районные соревнования</a:t>
            </a:r>
            <a:endParaRPr lang="ru-RU" i="1" dirty="0">
              <a:latin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92208" y="1658412"/>
            <a:ext cx="2300173" cy="997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391618" y="1899826"/>
            <a:ext cx="196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Городские соревнования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26071" y="2088758"/>
            <a:ext cx="1994100" cy="20152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19353992">
            <a:off x="2821063" y="4039647"/>
            <a:ext cx="822960" cy="548640"/>
          </a:xfrm>
          <a:prstGeom prst="leftRightArrow">
            <a:avLst/>
          </a:prstGeom>
          <a:solidFill>
            <a:srgbClr val="FF665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2791225">
            <a:off x="5025067" y="4059042"/>
            <a:ext cx="822960" cy="548640"/>
          </a:xfrm>
          <a:prstGeom prst="leftRightArrow">
            <a:avLst/>
          </a:prstGeom>
          <a:solidFill>
            <a:srgbClr val="FF665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1008256">
            <a:off x="5381907" y="3042501"/>
            <a:ext cx="822960" cy="548640"/>
          </a:xfrm>
          <a:prstGeom prst="leftRightArrow">
            <a:avLst/>
          </a:prstGeom>
          <a:solidFill>
            <a:srgbClr val="FF665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 rot="19864543">
            <a:off x="5203487" y="2015594"/>
            <a:ext cx="822960" cy="548640"/>
          </a:xfrm>
          <a:prstGeom prst="leftRightArrow">
            <a:avLst/>
          </a:prstGeom>
          <a:solidFill>
            <a:srgbClr val="FF665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 rot="20475584">
            <a:off x="2453727" y="3084486"/>
            <a:ext cx="822960" cy="548640"/>
          </a:xfrm>
          <a:prstGeom prst="leftRightArrow">
            <a:avLst/>
          </a:prstGeom>
          <a:solidFill>
            <a:srgbClr val="FF665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1639596">
            <a:off x="2577883" y="2058107"/>
            <a:ext cx="822960" cy="548640"/>
          </a:xfrm>
          <a:prstGeom prst="leftRightArrow">
            <a:avLst/>
          </a:prstGeom>
          <a:solidFill>
            <a:srgbClr val="FF665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578887" y="2353815"/>
            <a:ext cx="1543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ШСК</a:t>
            </a:r>
            <a:endParaRPr lang="ru-RU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37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202" y="464387"/>
            <a:ext cx="708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b="1" dirty="0" smtClean="0">
                <a:latin typeface="Times New Roman"/>
                <a:cs typeface="Times New Roman"/>
              </a:rPr>
              <a:t>Спортивные секции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5202" y="1082286"/>
            <a:ext cx="727918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/>
                <a:cs typeface="Times New Roman"/>
              </a:rPr>
              <a:t>Баскетбол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— спортивная командная игра </a:t>
            </a:r>
            <a:r>
              <a:rPr lang="ru-RU" dirty="0" smtClean="0">
                <a:latin typeface="Times New Roman"/>
                <a:cs typeface="Times New Roman"/>
              </a:rPr>
              <a:t>с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  <a:hlinkClick r:id="rId2"/>
              </a:rPr>
              <a:t>мячом.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  <a:hlinkClick r:id="rId2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В баскетбол играют две команды, каждая из </a:t>
            </a:r>
            <a:r>
              <a:rPr lang="ru-RU" dirty="0" smtClean="0">
                <a:latin typeface="Times New Roman"/>
                <a:cs typeface="Times New Roman"/>
              </a:rPr>
              <a:t>которых </a:t>
            </a:r>
            <a:r>
              <a:rPr lang="ru-RU" dirty="0">
                <a:latin typeface="Times New Roman"/>
                <a:cs typeface="Times New Roman"/>
              </a:rPr>
              <a:t>состоит из пяти полевых игроков (всего в каждой команде по 12 человек, замены не ограничены). Цель каждой команды — </a:t>
            </a:r>
            <a:r>
              <a:rPr lang="ru-RU" dirty="0" smtClean="0">
                <a:latin typeface="Times New Roman"/>
                <a:cs typeface="Times New Roman"/>
                <a:hlinkClick r:id="rId3"/>
              </a:rPr>
              <a:t>забросить </a:t>
            </a:r>
            <a:r>
              <a:rPr lang="ru-RU" dirty="0">
                <a:latin typeface="Times New Roman"/>
                <a:cs typeface="Times New Roman"/>
                <a:hlinkClick r:id="rId3"/>
              </a:rPr>
              <a:t>руками мяч в кольцо с сеткой (корзину) соперника и помешать другой команде завладеть мячом и забросить его в свою корзину</a:t>
            </a:r>
            <a:r>
              <a:rPr lang="ru-RU" baseline="30000" dirty="0">
                <a:latin typeface="Times New Roman"/>
                <a:cs typeface="Times New Roman"/>
                <a:hlinkClick r:id="rId3"/>
              </a:rPr>
              <a:t>[1]</a:t>
            </a:r>
            <a:r>
              <a:rPr lang="ru-RU" dirty="0">
                <a:latin typeface="Times New Roman"/>
                <a:cs typeface="Times New Roman"/>
                <a:hlinkClick r:id="rId3"/>
              </a:rPr>
              <a:t>. Корзина находится на высоте 3,05 м от пола (10 футов). За мяч, заброшенный с ближней и средней дистанций, засчитывается два очка, с дальней (из-за 3-х очковой линии) — </a:t>
            </a:r>
            <a:r>
              <a:rPr lang="ru-RU" dirty="0">
                <a:latin typeface="Times New Roman"/>
                <a:cs typeface="Times New Roman"/>
                <a:hlinkClick r:id="rId4"/>
              </a:rPr>
              <a:t>три очка; </a:t>
            </a:r>
            <a:r>
              <a:rPr lang="ru-RU" dirty="0">
                <a:latin typeface="Times New Roman"/>
                <a:cs typeface="Times New Roman"/>
                <a:hlinkClick r:id="rId5"/>
              </a:rPr>
              <a:t>штрафной бросок оценивается в одно очко. Стандартный размер </a:t>
            </a:r>
            <a:r>
              <a:rPr lang="ru-RU" dirty="0">
                <a:latin typeface="Times New Roman"/>
                <a:cs typeface="Times New Roman"/>
                <a:hlinkClick r:id="rId6"/>
              </a:rPr>
              <a:t>баскетбольной площадки — 28 м в длину и 15 — в ширину. Баскетбол — один из самых популярных видов спорта в мире</a:t>
            </a:r>
            <a:r>
              <a:rPr lang="ru-RU" baseline="30000" dirty="0">
                <a:latin typeface="Times New Roman"/>
                <a:cs typeface="Times New Roman"/>
                <a:hlinkClick r:id="rId6"/>
              </a:rPr>
              <a:t>[2]</a:t>
            </a:r>
            <a:r>
              <a:rPr lang="ru-RU" dirty="0">
                <a:latin typeface="Times New Roman"/>
                <a:cs typeface="Times New Roman"/>
                <a:hlinkClick r:id="rId6"/>
              </a:rPr>
              <a:t>.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Баскетбол входит в программу </a:t>
            </a:r>
            <a:r>
              <a:rPr lang="ru-RU" dirty="0">
                <a:latin typeface="Times New Roman"/>
                <a:cs typeface="Times New Roman"/>
                <a:hlinkClick r:id="rId7"/>
              </a:rPr>
              <a:t>Олимпийских игр с </a:t>
            </a:r>
            <a:r>
              <a:rPr lang="ru-RU" dirty="0">
                <a:latin typeface="Times New Roman"/>
                <a:cs typeface="Times New Roman"/>
                <a:hlinkClick r:id="rId8"/>
              </a:rPr>
              <a:t>1936 года (изобретатель игры </a:t>
            </a:r>
            <a:r>
              <a:rPr lang="ru-RU" dirty="0">
                <a:latin typeface="Times New Roman"/>
                <a:cs typeface="Times New Roman"/>
                <a:hlinkClick r:id="rId9"/>
              </a:rPr>
              <a:t>Джеймс Нейсмит был там в качестве гостя). Регулярные </a:t>
            </a:r>
            <a:r>
              <a:rPr lang="ru-RU" dirty="0">
                <a:latin typeface="Times New Roman"/>
                <a:cs typeface="Times New Roman"/>
                <a:hlinkClick r:id="rId10"/>
              </a:rPr>
              <a:t>чемпионаты мира по баскетболу среди мужчин проводятся с </a:t>
            </a:r>
            <a:r>
              <a:rPr lang="ru-RU" dirty="0">
                <a:latin typeface="Times New Roman"/>
                <a:cs typeface="Times New Roman"/>
                <a:hlinkClick r:id="rId11"/>
              </a:rPr>
              <a:t>1950 года, среди женщин — с </a:t>
            </a:r>
            <a:r>
              <a:rPr lang="ru-RU" dirty="0">
                <a:latin typeface="Times New Roman"/>
                <a:cs typeface="Times New Roman"/>
                <a:hlinkClick r:id="rId12"/>
              </a:rPr>
              <a:t>1953 года, а </a:t>
            </a:r>
            <a:r>
              <a:rPr lang="ru-RU" dirty="0">
                <a:latin typeface="Times New Roman"/>
                <a:cs typeface="Times New Roman"/>
                <a:hlinkClick r:id="rId13"/>
              </a:rPr>
              <a:t>чемпионаты Европы — с </a:t>
            </a:r>
            <a:r>
              <a:rPr lang="ru-RU" dirty="0">
                <a:latin typeface="Times New Roman"/>
                <a:cs typeface="Times New Roman"/>
                <a:hlinkClick r:id="rId14"/>
              </a:rPr>
              <a:t>1935 года.</a:t>
            </a:r>
            <a:endParaRPr lang="ru-RU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37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560" y="394691"/>
            <a:ext cx="8388121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Волейбол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/>
              <a:t>— </a:t>
            </a:r>
            <a:r>
              <a:rPr lang="ru-RU" dirty="0">
                <a:latin typeface="Times New Roman"/>
                <a:cs typeface="Times New Roman"/>
              </a:rPr>
              <a:t>вид </a:t>
            </a:r>
            <a:r>
              <a:rPr lang="ru-RU" dirty="0" smtClean="0">
                <a:latin typeface="Times New Roman"/>
                <a:cs typeface="Times New Roman"/>
                <a:hlinkClick r:id="rId2"/>
              </a:rPr>
              <a:t>спорта</a:t>
            </a:r>
            <a:r>
              <a:rPr lang="ru-RU" dirty="0">
                <a:latin typeface="Times New Roman"/>
                <a:cs typeface="Times New Roman"/>
                <a:hlinkClick r:id="rId2"/>
              </a:rPr>
              <a:t>, командная спортивная игра, в процессе которой две команды соревнуются на специальной </a:t>
            </a:r>
            <a:r>
              <a:rPr lang="ru-RU" dirty="0">
                <a:latin typeface="Times New Roman"/>
                <a:cs typeface="Times New Roman"/>
                <a:hlinkClick r:id="rId3"/>
              </a:rPr>
              <a:t>площадке, разделённой </a:t>
            </a:r>
            <a:r>
              <a:rPr lang="ru-RU" dirty="0">
                <a:latin typeface="Times New Roman"/>
                <a:cs typeface="Times New Roman"/>
                <a:hlinkClick r:id="rId4"/>
              </a:rPr>
              <a:t>сеткой, стремясь направить </a:t>
            </a:r>
            <a:r>
              <a:rPr lang="ru-RU" dirty="0">
                <a:latin typeface="Times New Roman"/>
                <a:cs typeface="Times New Roman"/>
                <a:hlinkClick r:id="rId5"/>
              </a:rPr>
              <a:t>мяч на сторону соперника таким образом, чтобы он приземлился на площадке противника (</a:t>
            </a:r>
            <a:r>
              <a:rPr lang="ru-RU" i="1" dirty="0">
                <a:latin typeface="Times New Roman"/>
                <a:cs typeface="Times New Roman"/>
                <a:hlinkClick r:id="rId5"/>
              </a:rPr>
              <a:t>добить до пола</a:t>
            </a:r>
            <a:r>
              <a:rPr lang="ru-RU" dirty="0">
                <a:latin typeface="Times New Roman"/>
                <a:cs typeface="Times New Roman"/>
                <a:hlinkClick r:id="rId5"/>
              </a:rPr>
              <a:t>), либо чтобы игрок защищающейся команды допустил ошибку. При этом для организации атаки игрокам одной команды разрешается не более трёх касаний мяча подряд (в дополнение к касанию на блоке).</a:t>
            </a:r>
          </a:p>
          <a:p>
            <a:r>
              <a:rPr lang="ru-RU" dirty="0">
                <a:latin typeface="Times New Roman"/>
                <a:cs typeface="Times New Roman"/>
              </a:rPr>
              <a:t>Центральный орган волейбола как международного вида спорта, определяющий свод правил — </a:t>
            </a:r>
            <a:r>
              <a:rPr lang="ru-RU" dirty="0">
                <a:latin typeface="Times New Roman"/>
                <a:cs typeface="Times New Roman"/>
                <a:hlinkClick r:id="rId6"/>
              </a:rPr>
              <a:t>Международная федерация волейбола, </a:t>
            </a:r>
            <a:r>
              <a:rPr lang="ru-RU" dirty="0">
                <a:latin typeface="Times New Roman"/>
                <a:cs typeface="Times New Roman"/>
                <a:hlinkClick r:id="rId7"/>
              </a:rPr>
              <a:t>FIVB (англ.). Волейбол входит в программу </a:t>
            </a:r>
            <a:r>
              <a:rPr lang="ru-RU" dirty="0">
                <a:latin typeface="Times New Roman"/>
                <a:cs typeface="Times New Roman"/>
                <a:hlinkClick r:id="rId8"/>
              </a:rPr>
              <a:t>Олимпийских игр с </a:t>
            </a:r>
            <a:r>
              <a:rPr lang="ru-RU" dirty="0">
                <a:latin typeface="Times New Roman"/>
                <a:cs typeface="Times New Roman"/>
                <a:hlinkClick r:id="rId9"/>
              </a:rPr>
              <a:t>1964 года</a:t>
            </a:r>
            <a:r>
              <a:rPr lang="ru-RU" baseline="30000" dirty="0">
                <a:latin typeface="Times New Roman"/>
                <a:cs typeface="Times New Roman"/>
                <a:hlinkClick r:id="rId9"/>
              </a:rPr>
              <a:t>[3]</a:t>
            </a:r>
            <a:r>
              <a:rPr lang="ru-RU" dirty="0">
                <a:latin typeface="Times New Roman"/>
                <a:cs typeface="Times New Roman"/>
                <a:hlinkClick r:id="rId9"/>
              </a:rPr>
              <a:t>.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Волейбол — неконтактный, комбинационный вид спорта, где каждый игрок имеет строгую специализацию на площадке. Важнейшими качествами для игроков в волейбол являются прыгучесть для возможности высоко подняться над сеткой, реакция, координация, физическая сила для эффективного произведения атакующих ударов.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Для любителей волейбол — распространённое развлечение и способ отдыха благодаря простоте правил и доступности инвентаря.</a:t>
            </a:r>
          </a:p>
          <a:p>
            <a:r>
              <a:rPr lang="ru-RU" dirty="0">
                <a:latin typeface="Times New Roman"/>
                <a:cs typeface="Times New Roman"/>
              </a:rPr>
              <a:t>Существуют многочисленные варианты волейбола, ответвившиеся от основного вида — </a:t>
            </a:r>
            <a:r>
              <a:rPr lang="ru-RU" dirty="0">
                <a:latin typeface="Times New Roman"/>
                <a:cs typeface="Times New Roman"/>
                <a:hlinkClick r:id="rId10"/>
              </a:rPr>
              <a:t>пляжный волейбол (олимпийский вид с </a:t>
            </a:r>
            <a:r>
              <a:rPr lang="ru-RU" dirty="0">
                <a:latin typeface="Times New Roman"/>
                <a:cs typeface="Times New Roman"/>
                <a:hlinkClick r:id="rId11"/>
              </a:rPr>
              <a:t>1996 года), мини-волейбол, </a:t>
            </a:r>
            <a:r>
              <a:rPr lang="ru-RU" dirty="0">
                <a:latin typeface="Times New Roman"/>
                <a:cs typeface="Times New Roman"/>
                <a:hlinkClick r:id="rId12"/>
              </a:rPr>
              <a:t>пионербол, парковый волейбол (утверждённый конгрессом FIVB в ноябре 1998 года в </a:t>
            </a:r>
            <a:r>
              <a:rPr lang="ru-RU" dirty="0">
                <a:latin typeface="Times New Roman"/>
                <a:cs typeface="Times New Roman"/>
                <a:hlinkClick r:id="rId13"/>
              </a:rPr>
              <a:t>Токио</a:t>
            </a:r>
            <a:r>
              <a:rPr lang="ru-RU" dirty="0" smtClean="0">
                <a:latin typeface="Times New Roman"/>
                <a:cs typeface="Times New Roman"/>
                <a:hlinkClick r:id="rId13"/>
              </a:rPr>
              <a:t>)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63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13" y="350661"/>
            <a:ext cx="8426033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/>
                <a:cs typeface="Times New Roman"/>
              </a:rPr>
              <a:t>Гандбол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/>
              <a:t>— </a:t>
            </a:r>
            <a:r>
              <a:rPr lang="ru-RU" dirty="0">
                <a:latin typeface="Times New Roman"/>
                <a:cs typeface="Times New Roman"/>
              </a:rPr>
              <a:t>командная игра с </a:t>
            </a:r>
            <a:r>
              <a:rPr lang="ru-RU" dirty="0">
                <a:latin typeface="Times New Roman"/>
                <a:cs typeface="Times New Roman"/>
                <a:hlinkClick r:id="rId2"/>
              </a:rPr>
              <a:t>мячом 7 на 7 игроков (по 6 полевых и вратарь в каждой команде). Играют мячом, руками. Цель игры — забросить как можно больше мячей в ворота (3 м × 2 м) противника</a:t>
            </a:r>
            <a:r>
              <a:rPr lang="ru-RU" dirty="0" smtClean="0">
                <a:latin typeface="Times New Roman"/>
                <a:cs typeface="Times New Roman"/>
                <a:hlinkClick r:id="rId2"/>
              </a:rPr>
              <a:t>.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Датой зарождения спортивной игры с мячом, зарегистрированной в международной спортивной классификации под названием «гандбол» (ручной мяч), принято считать </a:t>
            </a:r>
            <a:r>
              <a:rPr lang="ru-RU" u="sng" dirty="0">
                <a:latin typeface="Times New Roman"/>
                <a:cs typeface="Times New Roman"/>
                <a:hlinkClick r:id="rId3"/>
              </a:rPr>
              <a:t>1898 </a:t>
            </a:r>
            <a:r>
              <a:rPr lang="ru-RU" u="sng" dirty="0" smtClean="0">
                <a:latin typeface="Times New Roman"/>
                <a:cs typeface="Times New Roman"/>
                <a:hlinkClick r:id="rId3"/>
              </a:rPr>
              <a:t>год</a:t>
            </a:r>
            <a:r>
              <a:rPr lang="ru-RU" u="sng" dirty="0" smtClean="0">
                <a:latin typeface="Times New Roman"/>
                <a:cs typeface="Times New Roman"/>
              </a:rPr>
              <a:t>. </a:t>
            </a:r>
            <a:r>
              <a:rPr lang="ru-RU" dirty="0">
                <a:latin typeface="Times New Roman"/>
                <a:cs typeface="Times New Roman"/>
              </a:rPr>
              <a:t>Возникновение российского гандбола относится к началу XX столетия. Впервые этот вид спорта в Российской империи появился в </a:t>
            </a:r>
            <a:r>
              <a:rPr lang="ru-RU" dirty="0">
                <a:latin typeface="Times New Roman"/>
                <a:cs typeface="Times New Roman"/>
                <a:hlinkClick r:id="rId4"/>
              </a:rPr>
              <a:t>Харькове в 1909 году</a:t>
            </a:r>
            <a:r>
              <a:rPr lang="ru-RU" dirty="0" smtClean="0">
                <a:latin typeface="Times New Roman"/>
                <a:cs typeface="Times New Roman"/>
                <a:hlinkClick r:id="rId4"/>
              </a:rPr>
              <a:t>.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Гандбольный мяч изготавливают из кожи или синтетического материала. Он должен быть круглым и не быть скользким или блестящим. Существует 3 размера гандбольных мячей: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Окружность 50-52 см, вес 290—330 г. для команд мальчиков 8-12 лет и девочек 8-14 лет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Окружность 54-56 см, вес 325—375 г. для женских команд старше 14 лет и мужских команд 12-16 лет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Окружность 58-60 см, вес 425—475 г. для мужских команд старше 16 </a:t>
            </a:r>
            <a:r>
              <a:rPr lang="ru-RU" dirty="0" smtClean="0">
                <a:latin typeface="Times New Roman"/>
                <a:cs typeface="Times New Roman"/>
              </a:rPr>
              <a:t>лет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Признание гандбола в 1926 году международным видом спорта дало толчок к развитию игры в ряде стран. Появились клубы, культивирующие гандбол в </a:t>
            </a:r>
            <a:r>
              <a:rPr lang="ru-RU" dirty="0">
                <a:latin typeface="Times New Roman"/>
                <a:cs typeface="Times New Roman"/>
                <a:hlinkClick r:id="rId5"/>
              </a:rPr>
              <a:t>Люксембурге и </a:t>
            </a:r>
            <a:r>
              <a:rPr lang="ru-RU" dirty="0">
                <a:latin typeface="Times New Roman"/>
                <a:cs typeface="Times New Roman"/>
                <a:hlinkClick r:id="rId6"/>
              </a:rPr>
              <a:t>Швейцарии, </a:t>
            </a:r>
            <a:r>
              <a:rPr lang="ru-RU" dirty="0">
                <a:latin typeface="Times New Roman"/>
                <a:cs typeface="Times New Roman"/>
                <a:hlinkClick r:id="rId7"/>
              </a:rPr>
              <a:t>Испании и других странах. В 1928 году в </a:t>
            </a:r>
            <a:r>
              <a:rPr lang="ru-RU" dirty="0">
                <a:latin typeface="Times New Roman"/>
                <a:cs typeface="Times New Roman"/>
                <a:hlinkClick r:id="rId8"/>
              </a:rPr>
              <a:t>Амстердаме была создана Международная любительская федерация гандбола (ИАГФ), действовавшая до 1944 года. В неё входило 11 стран, активно развивавших гандбол. В 1936 году гандбол был впервые включён в </a:t>
            </a:r>
            <a:r>
              <a:rPr lang="ru-RU" dirty="0">
                <a:latin typeface="Times New Roman"/>
                <a:cs typeface="Times New Roman"/>
                <a:hlinkClick r:id="rId9"/>
              </a:rPr>
              <a:t>олимпийскую программу. Дебютировал он на </a:t>
            </a:r>
            <a:r>
              <a:rPr lang="ru-RU" dirty="0">
                <a:latin typeface="Times New Roman"/>
                <a:cs typeface="Times New Roman"/>
                <a:hlinkClick r:id="rId10"/>
              </a:rPr>
              <a:t>XI Олимпиаде в </a:t>
            </a:r>
            <a:r>
              <a:rPr lang="ru-RU" dirty="0" smtClean="0">
                <a:latin typeface="Times New Roman"/>
                <a:cs typeface="Times New Roman"/>
                <a:hlinkClick r:id="rId11"/>
              </a:rPr>
              <a:t>Берлине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935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24345" y="410154"/>
            <a:ext cx="7772400" cy="813665"/>
          </a:xfrm>
        </p:spPr>
        <p:txBody>
          <a:bodyPr>
            <a:normAutofit/>
          </a:bodyPr>
          <a:lstStyle/>
          <a:p>
            <a:r>
              <a:rPr lang="ru-RU" dirty="0" smtClean="0"/>
              <a:t>Эмблема ШСК «Эверест»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23818"/>
            <a:ext cx="6400800" cy="48837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Изображение 3" descr="орл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1" y="1942159"/>
            <a:ext cx="4588608" cy="41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ШСК «Эверест»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09" y="1515718"/>
            <a:ext cx="7192819" cy="47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волны">
  <a:themeElements>
    <a:clrScheme name="Форма волны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волны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волны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Форма волны.thmx</Template>
  <TotalTime>261</TotalTime>
  <Words>378</Words>
  <Application>Microsoft Macintosh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Форма волны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Эмблема ШСК «Эверест»</vt:lpstr>
      <vt:lpstr>Флаг ШСК «Эверест»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спортивный клуб</dc:title>
  <dc:creator>lexx</dc:creator>
  <cp:lastModifiedBy>lexx</cp:lastModifiedBy>
  <cp:revision>21</cp:revision>
  <dcterms:created xsi:type="dcterms:W3CDTF">2015-10-22T15:46:11Z</dcterms:created>
  <dcterms:modified xsi:type="dcterms:W3CDTF">2016-02-11T11:15:26Z</dcterms:modified>
</cp:coreProperties>
</file>